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0" r:id="rId5"/>
    <p:sldId id="261" r:id="rId6"/>
    <p:sldId id="262" r:id="rId7"/>
    <p:sldId id="263" r:id="rId8"/>
    <p:sldId id="264" r:id="rId9"/>
    <p:sldId id="265" r:id="rId10"/>
    <p:sldId id="266" r:id="rId11"/>
    <p:sldId id="267" r:id="rId12"/>
    <p:sldId id="270" r:id="rId13"/>
    <p:sldId id="271" r:id="rId14"/>
    <p:sldId id="272" r:id="rId15"/>
    <p:sldId id="273" r:id="rId16"/>
    <p:sldId id="274" r:id="rId17"/>
    <p:sldId id="275" r:id="rId18"/>
    <p:sldId id="276" r:id="rId19"/>
    <p:sldId id="277" r:id="rId20"/>
    <p:sldId id="27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1786" y="-3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7C47B3C-FD58-4B57-B29E-0B86FB893356}" type="datetimeFigureOut">
              <a:rPr lang="ru-RU" smtClean="0"/>
              <a:pPr/>
              <a:t>19.02.2024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161FA3C-EC98-4111-864F-221362A3D25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C47B3C-FD58-4B57-B29E-0B86FB893356}" type="datetimeFigureOut">
              <a:rPr lang="ru-RU" smtClean="0"/>
              <a:pPr/>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61FA3C-EC98-4111-864F-221362A3D25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C47B3C-FD58-4B57-B29E-0B86FB893356}" type="datetimeFigureOut">
              <a:rPr lang="ru-RU" smtClean="0"/>
              <a:pPr/>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61FA3C-EC98-4111-864F-221362A3D25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C47B3C-FD58-4B57-B29E-0B86FB893356}" type="datetimeFigureOut">
              <a:rPr lang="ru-RU" smtClean="0"/>
              <a:pPr/>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61FA3C-EC98-4111-864F-221362A3D25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7C47B3C-FD58-4B57-B29E-0B86FB893356}" type="datetimeFigureOut">
              <a:rPr lang="ru-RU" smtClean="0"/>
              <a:pPr/>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61FA3C-EC98-4111-864F-221362A3D25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7C47B3C-FD58-4B57-B29E-0B86FB893356}" type="datetimeFigureOut">
              <a:rPr lang="ru-RU" smtClean="0"/>
              <a:pPr/>
              <a:t>19.02.2024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61FA3C-EC98-4111-864F-221362A3D25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7C47B3C-FD58-4B57-B29E-0B86FB893356}" type="datetimeFigureOut">
              <a:rPr lang="ru-RU" smtClean="0"/>
              <a:pPr/>
              <a:t>19.02.2024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161FA3C-EC98-4111-864F-221362A3D25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7C47B3C-FD58-4B57-B29E-0B86FB893356}" type="datetimeFigureOut">
              <a:rPr lang="ru-RU" smtClean="0"/>
              <a:pPr/>
              <a:t>19.02.2024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161FA3C-EC98-4111-864F-221362A3D25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C47B3C-FD58-4B57-B29E-0B86FB893356}" type="datetimeFigureOut">
              <a:rPr lang="ru-RU" smtClean="0"/>
              <a:pPr/>
              <a:t>19.02.2024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161FA3C-EC98-4111-864F-221362A3D25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7C47B3C-FD58-4B57-B29E-0B86FB893356}" type="datetimeFigureOut">
              <a:rPr lang="ru-RU" smtClean="0"/>
              <a:pPr/>
              <a:t>19.02.2024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61FA3C-EC98-4111-864F-221362A3D25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7C47B3C-FD58-4B57-B29E-0B86FB893356}" type="datetimeFigureOut">
              <a:rPr lang="ru-RU" smtClean="0"/>
              <a:pPr/>
              <a:t>19.02.2024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4161FA3C-EC98-4111-864F-221362A3D255}"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7C47B3C-FD58-4B57-B29E-0B86FB893356}" type="datetimeFigureOut">
              <a:rPr lang="ru-RU" smtClean="0"/>
              <a:pPr/>
              <a:t>19.02.2024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61FA3C-EC98-4111-864F-221362A3D255}"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0"/>
            <a:ext cx="7529538" cy="1162050"/>
          </a:xfrm>
        </p:spPr>
        <p:style>
          <a:lnRef idx="1">
            <a:schemeClr val="accent1"/>
          </a:lnRef>
          <a:fillRef idx="2">
            <a:schemeClr val="accent1"/>
          </a:fillRef>
          <a:effectRef idx="1">
            <a:schemeClr val="accent1"/>
          </a:effectRef>
          <a:fontRef idx="minor">
            <a:schemeClr val="dk1"/>
          </a:fontRef>
        </p:style>
        <p:txBody>
          <a:bodyPr/>
          <a:lstStyle/>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Әдебиеттік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оқу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Тілім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менің</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тірегім</a:t>
            </a:r>
            <a:r>
              <a:rPr lang="ru-RU" dirty="0" smtClean="0">
                <a:latin typeface="Times New Roman" pitchFamily="18" charset="0"/>
                <a:cs typeface="Times New Roman" pitchFamily="18" charset="0"/>
              </a:rPr>
              <a:t>» он </a:t>
            </a:r>
            <a:r>
              <a:rPr lang="ru-RU" dirty="0" err="1" smtClean="0">
                <a:latin typeface="Times New Roman" pitchFamily="18" charset="0"/>
                <a:cs typeface="Times New Roman" pitchFamily="18" charset="0"/>
              </a:rPr>
              <a:t>күндігі</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5" name="Содержимое 4" descr="WhatsApp Image 2024-02-05 at 11.54.31.jpeg"/>
          <p:cNvPicPr>
            <a:picLocks noGrp="1" noChangeAspect="1"/>
          </p:cNvPicPr>
          <p:nvPr>
            <p:ph sz="half" idx="1"/>
          </p:nvPr>
        </p:nvPicPr>
        <p:blipFill>
          <a:blip r:embed="rId2"/>
          <a:srcRect t="3629" r="9678" b="14113"/>
          <a:stretch>
            <a:fillRect/>
          </a:stretch>
        </p:blipFill>
        <p:spPr>
          <a:xfrm>
            <a:off x="2071670" y="1214422"/>
            <a:ext cx="4647653" cy="5643579"/>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60648"/>
            <a:ext cx="8134672" cy="1415754"/>
          </a:xfrm>
        </p:spPr>
        <p:txBody>
          <a:bodyPr/>
          <a:lstStyle/>
          <a:p>
            <a:r>
              <a:rPr lang="ru-RU" dirty="0" smtClean="0">
                <a:latin typeface="Times New Roman" pitchFamily="18" charset="0"/>
                <a:cs typeface="Times New Roman" pitchFamily="18" charset="0"/>
              </a:rPr>
              <a:t>     22.01.23024 жыл.3«А» </a:t>
            </a:r>
            <a:r>
              <a:rPr lang="ru-RU" dirty="0" err="1" smtClean="0">
                <a:latin typeface="Times New Roman" pitchFamily="18" charset="0"/>
                <a:cs typeface="Times New Roman" pitchFamily="18" charset="0"/>
              </a:rPr>
              <a:t>сыныбы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Әдебиеттік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оқу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Тақырыбы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өнері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МұғаліміТастанбекова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Айгерім</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Текст 2"/>
          <p:cNvSpPr>
            <a:spLocks noGrp="1"/>
          </p:cNvSpPr>
          <p:nvPr>
            <p:ph type="body" idx="2"/>
          </p:nvPr>
        </p:nvSpPr>
        <p:spPr/>
        <p:txBody>
          <a:bodyPr/>
          <a:lstStyle/>
          <a:p>
            <a:r>
              <a:rPr lang="kk-KZ" dirty="0" smtClean="0"/>
              <a:t>    </a:t>
            </a:r>
          </a:p>
          <a:p>
            <a:r>
              <a:rPr lang="kk-KZ" dirty="0" smtClean="0"/>
              <a:t> Сабақтың мақсаты оқу мақсатына сәйкес жасалған.</a:t>
            </a:r>
          </a:p>
          <a:p>
            <a:r>
              <a:rPr lang="kk-KZ" dirty="0"/>
              <a:t> </a:t>
            </a:r>
            <a:r>
              <a:rPr lang="kk-KZ" dirty="0" smtClean="0"/>
              <a:t>«Ортадағы қаламсап» әдісін қолдана отырып үй тапсырмасын сұрап өтті. Оқушылар бір-біріне сұрақтар қою арқылы өз ойларын толықтырып отырды. Ребустар шешу арқылы жаңа сабақтың тақырыбын ашты.</a:t>
            </a:r>
          </a:p>
          <a:p>
            <a:r>
              <a:rPr lang="kk-KZ" dirty="0"/>
              <a:t> </a:t>
            </a:r>
            <a:r>
              <a:rPr lang="kk-KZ" dirty="0" smtClean="0"/>
              <a:t> «ДЖИКСО» әдісі арқылы мәтінді бөліп таратып берді.Әр топ бірлесе отырып бөліктерге ат қойып, мазмұнын әңгімелепбердң, мән мағынасын аша білді</a:t>
            </a:r>
          </a:p>
          <a:p>
            <a:r>
              <a:rPr lang="kk-KZ" dirty="0"/>
              <a:t> </a:t>
            </a:r>
            <a:r>
              <a:rPr lang="kk-KZ" dirty="0" smtClean="0"/>
              <a:t> « Жүрек жылуы» әдісі арқылы кері байланыс жасалып, он балдық жүйемен бағаланды.</a:t>
            </a:r>
            <a:endParaRPr lang="ru-RU" dirty="0"/>
          </a:p>
        </p:txBody>
      </p:sp>
      <p:pic>
        <p:nvPicPr>
          <p:cNvPr id="5" name="Содержимое 4" descr="WhatsApp Image 2024-02-05 at 15.57.03 (1).jpeg"/>
          <p:cNvPicPr>
            <a:picLocks noGrp="1" noChangeAspect="1"/>
          </p:cNvPicPr>
          <p:nvPr>
            <p:ph sz="half" idx="1"/>
          </p:nvPr>
        </p:nvPicPr>
        <p:blipFill>
          <a:blip r:embed="rId2"/>
          <a:stretch>
            <a:fillRect/>
          </a:stretch>
        </p:blipFill>
        <p:spPr>
          <a:xfrm>
            <a:off x="3491880" y="1628800"/>
            <a:ext cx="5400600" cy="417646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WhatsApp Image 2024-02-05 at 15.57.03.jpeg"/>
          <p:cNvPicPr>
            <a:picLocks noChangeAspect="1"/>
          </p:cNvPicPr>
          <p:nvPr/>
        </p:nvPicPr>
        <p:blipFill>
          <a:blip r:embed="rId2"/>
          <a:stretch>
            <a:fillRect/>
          </a:stretch>
        </p:blipFill>
        <p:spPr>
          <a:xfrm>
            <a:off x="0" y="0"/>
            <a:ext cx="5968999" cy="3357562"/>
          </a:xfrm>
          <a:prstGeom prst="rect">
            <a:avLst/>
          </a:prstGeom>
        </p:spPr>
      </p:pic>
      <p:pic>
        <p:nvPicPr>
          <p:cNvPr id="3" name="Рисунок 2" descr="WhatsApp Image 2024-02-05 at 15.57.05.jpeg"/>
          <p:cNvPicPr>
            <a:picLocks noChangeAspect="1"/>
          </p:cNvPicPr>
          <p:nvPr/>
        </p:nvPicPr>
        <p:blipFill>
          <a:blip r:embed="rId3"/>
          <a:stretch>
            <a:fillRect/>
          </a:stretch>
        </p:blipFill>
        <p:spPr>
          <a:xfrm>
            <a:off x="2920998" y="3357563"/>
            <a:ext cx="6223002" cy="35004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16632"/>
            <a:ext cx="7886728" cy="1559770"/>
          </a:xfrm>
        </p:spPr>
        <p:style>
          <a:lnRef idx="1">
            <a:schemeClr val="accent4"/>
          </a:lnRef>
          <a:fillRef idx="2">
            <a:schemeClr val="accent4"/>
          </a:fillRef>
          <a:effectRef idx="1">
            <a:schemeClr val="accent4"/>
          </a:effectRef>
          <a:fontRef idx="minor">
            <a:schemeClr val="dk1"/>
          </a:fontRef>
        </p:style>
        <p:txBody>
          <a:bodyPr/>
          <a:lstStyle/>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24.01.2024 </a:t>
            </a:r>
            <a:r>
              <a:rPr lang="ru-RU" sz="2400" dirty="0" err="1" smtClean="0">
                <a:latin typeface="Times New Roman" pitchFamily="18" charset="0"/>
                <a:cs typeface="Times New Roman" pitchFamily="18" charset="0"/>
              </a:rPr>
              <a:t>жыл</a:t>
            </a:r>
            <a:r>
              <a:rPr lang="ru-RU" sz="2400" dirty="0" smtClean="0">
                <a:latin typeface="Times New Roman" pitchFamily="18" charset="0"/>
                <a:cs typeface="Times New Roman" pitchFamily="18" charset="0"/>
              </a:rPr>
              <a:t> 1 «Г» </a:t>
            </a:r>
            <a:r>
              <a:rPr lang="ru-RU" sz="2400" dirty="0" err="1" smtClean="0">
                <a:latin typeface="Times New Roman" pitchFamily="18" charset="0"/>
                <a:cs typeface="Times New Roman" pitchFamily="18" charset="0"/>
              </a:rPr>
              <a:t>сыныбы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Ана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тілі</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Мақымова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Жансауле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Сабақтың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тақырыбы</a:t>
            </a:r>
            <a:r>
              <a:rPr lang="ru-RU" sz="2400" dirty="0" smtClean="0">
                <a:latin typeface="Times New Roman" pitchFamily="18" charset="0"/>
                <a:cs typeface="Times New Roman" pitchFamily="18" charset="0"/>
              </a:rPr>
              <a:t>:  Жуан </a:t>
            </a:r>
            <a:r>
              <a:rPr lang="ru-RU" sz="2400" dirty="0" err="1" smtClean="0">
                <a:latin typeface="Times New Roman" pitchFamily="18" charset="0"/>
                <a:cs typeface="Times New Roman" pitchFamily="18" charset="0"/>
              </a:rPr>
              <a:t>және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жіңішке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дауыстылар</a:t>
            </a:r>
            <a:r>
              <a:rPr lang="ru-RU" sz="2400" dirty="0" err="1">
                <a:latin typeface="Times New Roman" pitchFamily="18" charset="0"/>
                <a:cs typeface="Times New Roman" pitchFamily="18" charset="0"/>
              </a:rPr>
              <a:t>.</a:t>
            </a:r>
            <a:r>
              <a:rPr lang="ru-RU" sz="2400" dirty="0" err="1" smtClean="0">
                <a:latin typeface="Times New Roman" pitchFamily="18" charset="0"/>
                <a:cs typeface="Times New Roman" pitchFamily="18" charset="0"/>
              </a:rPr>
              <a:t>Отан</a:t>
            </a:r>
            <a:endParaRPr lang="ru-RU" sz="2400" dirty="0">
              <a:latin typeface="Times New Roman" pitchFamily="18" charset="0"/>
              <a:cs typeface="Times New Roman" pitchFamily="18" charset="0"/>
            </a:endParaRPr>
          </a:p>
        </p:txBody>
      </p:sp>
      <p:sp>
        <p:nvSpPr>
          <p:cNvPr id="3" name="Текст 2"/>
          <p:cNvSpPr>
            <a:spLocks noGrp="1"/>
          </p:cNvSpPr>
          <p:nvPr>
            <p:ph type="body" idx="2"/>
          </p:nvPr>
        </p:nvSpPr>
        <p:spPr>
          <a:xfrm>
            <a:off x="395536" y="1676400"/>
            <a:ext cx="3033464" cy="4572000"/>
          </a:xfrm>
        </p:spPr>
        <p:txBody>
          <a:bodyPr/>
          <a:lstStyle/>
          <a:p>
            <a:r>
              <a:rPr lang="kk-KZ" dirty="0" smtClean="0"/>
              <a:t>         </a:t>
            </a:r>
          </a:p>
          <a:p>
            <a:r>
              <a:rPr lang="kk-KZ" dirty="0"/>
              <a:t> </a:t>
            </a:r>
            <a:r>
              <a:rPr lang="kk-KZ" dirty="0" smtClean="0"/>
              <a:t>     Психологиялық ахуал орнатты. Сабақтың мақсаты оқу мақсатына сәйкес жасалынған.      </a:t>
            </a:r>
            <a:r>
              <a:rPr lang="kk-KZ" dirty="0"/>
              <a:t> </a:t>
            </a:r>
            <a:r>
              <a:rPr lang="kk-KZ" dirty="0" smtClean="0"/>
              <a:t>            Сабақтың құрылымы ойлау дағдысының деңгейлерімен жасалған. «Кім жүйрік?» әдісі арқылы дауысты,дауыссыз дыбыстарды ажыратып атай білу дағдыларын тексеріп өтті. Нақты мыалдар келтіріп дәлелдер жасалынды.</a:t>
            </a:r>
          </a:p>
          <a:p>
            <a:r>
              <a:rPr lang="kk-KZ" dirty="0"/>
              <a:t> </a:t>
            </a:r>
            <a:r>
              <a:rPr lang="kk-KZ" dirty="0" smtClean="0"/>
              <a:t>    Оқулықпен жұмыс. Б.Ысқақовтың «Отан» өлеңін мәнерлеп,тізбектеп кезекпен оқып шықты. Өлеңнің мазмұнын сұрақ жауап әдісі арқылы әңгімеленді. Отан сөзіне талдау жасалды.</a:t>
            </a:r>
          </a:p>
          <a:p>
            <a:r>
              <a:rPr lang="kk-KZ" dirty="0"/>
              <a:t> </a:t>
            </a:r>
            <a:r>
              <a:rPr lang="kk-KZ" dirty="0" smtClean="0"/>
              <a:t>    Оқушыларды мақтап мадақтап сабақты аяқтады</a:t>
            </a:r>
            <a:endParaRPr lang="ru-RU" dirty="0"/>
          </a:p>
        </p:txBody>
      </p:sp>
      <p:pic>
        <p:nvPicPr>
          <p:cNvPr id="5" name="Содержимое 4" descr="WhatsApp Image 2024-02-05 at 12.01.01.jpeg"/>
          <p:cNvPicPr>
            <a:picLocks noGrp="1" noChangeAspect="1"/>
          </p:cNvPicPr>
          <p:nvPr>
            <p:ph sz="half" idx="1"/>
          </p:nvPr>
        </p:nvPicPr>
        <p:blipFill>
          <a:blip r:embed="rId2"/>
          <a:stretch>
            <a:fillRect/>
          </a:stretch>
        </p:blipFill>
        <p:spPr>
          <a:xfrm>
            <a:off x="3575050" y="2045493"/>
            <a:ext cx="5111750" cy="383381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WhatsApp Image 2024-02-05 at 12.03.56.jpeg"/>
          <p:cNvPicPr>
            <a:picLocks noGrp="1" noChangeAspect="1"/>
          </p:cNvPicPr>
          <p:nvPr>
            <p:ph sz="half" idx="1"/>
          </p:nvPr>
        </p:nvPicPr>
        <p:blipFill>
          <a:blip r:embed="rId2"/>
          <a:stretch>
            <a:fillRect/>
          </a:stretch>
        </p:blipFill>
        <p:spPr>
          <a:xfrm>
            <a:off x="0" y="0"/>
            <a:ext cx="4572000" cy="3429000"/>
          </a:xfrm>
        </p:spPr>
      </p:pic>
      <p:pic>
        <p:nvPicPr>
          <p:cNvPr id="8" name="Содержимое 7" descr="WhatsApp Image 2024-02-05 at 12.03.56 (2).jpeg"/>
          <p:cNvPicPr>
            <a:picLocks noGrp="1" noChangeAspect="1"/>
          </p:cNvPicPr>
          <p:nvPr>
            <p:ph sz="half" idx="2"/>
          </p:nvPr>
        </p:nvPicPr>
        <p:blipFill>
          <a:blip r:embed="rId3"/>
          <a:stretch>
            <a:fillRect/>
          </a:stretch>
        </p:blipFill>
        <p:spPr>
          <a:xfrm>
            <a:off x="4476749" y="3357562"/>
            <a:ext cx="4667251" cy="350043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704856" cy="1415754"/>
          </a:xfrm>
        </p:spPr>
        <p:style>
          <a:lnRef idx="1">
            <a:schemeClr val="accent4"/>
          </a:lnRef>
          <a:fillRef idx="2">
            <a:schemeClr val="accent4"/>
          </a:fillRef>
          <a:effectRef idx="1">
            <a:schemeClr val="accent4"/>
          </a:effectRef>
          <a:fontRef idx="minor">
            <a:schemeClr val="dk1"/>
          </a:fontRef>
        </p:style>
        <p:txBody>
          <a:bodyPr/>
          <a:lstStyle/>
          <a:p>
            <a:r>
              <a:rPr lang="ru-RU" dirty="0" smtClean="0">
                <a:latin typeface="Times New Roman" pitchFamily="18" charset="0"/>
                <a:cs typeface="Times New Roman" pitchFamily="18" charset="0"/>
              </a:rPr>
              <a:t>24.01.2024 </a:t>
            </a:r>
            <a:r>
              <a:rPr lang="ru-RU" dirty="0" err="1" smtClean="0">
                <a:latin typeface="Times New Roman" pitchFamily="18" charset="0"/>
                <a:cs typeface="Times New Roman" pitchFamily="18" charset="0"/>
              </a:rPr>
              <a:t>жыл</a:t>
            </a:r>
            <a:r>
              <a:rPr lang="ru-RU" dirty="0" smtClean="0">
                <a:latin typeface="Times New Roman" pitchFamily="18" charset="0"/>
                <a:cs typeface="Times New Roman" pitchFamily="18" charset="0"/>
              </a:rPr>
              <a:t> 2 «А» </a:t>
            </a:r>
            <a:r>
              <a:rPr lang="ru-RU" dirty="0" err="1" smtClean="0">
                <a:latin typeface="Times New Roman" pitchFamily="18" charset="0"/>
                <a:cs typeface="Times New Roman" pitchFamily="18" charset="0"/>
              </a:rPr>
              <a:t>сынып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Жақсылыкова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Мунира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Сабақтың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тақырыбы:Шынықсын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денеміз</a:t>
            </a:r>
            <a:endParaRPr lang="ru-RU" dirty="0">
              <a:latin typeface="Times New Roman" pitchFamily="18" charset="0"/>
              <a:cs typeface="Times New Roman" pitchFamily="18" charset="0"/>
            </a:endParaRPr>
          </a:p>
        </p:txBody>
      </p:sp>
      <p:sp>
        <p:nvSpPr>
          <p:cNvPr id="3" name="Текст 2"/>
          <p:cNvSpPr>
            <a:spLocks noGrp="1"/>
          </p:cNvSpPr>
          <p:nvPr>
            <p:ph type="body" idx="2"/>
          </p:nvPr>
        </p:nvSpPr>
        <p:spPr/>
        <p:txBody>
          <a:bodyPr/>
          <a:lstStyle/>
          <a:p>
            <a:r>
              <a:rPr lang="kk-KZ" smtClean="0"/>
              <a:t> </a:t>
            </a:r>
            <a:endParaRPr lang="ru-RU"/>
          </a:p>
        </p:txBody>
      </p:sp>
      <p:pic>
        <p:nvPicPr>
          <p:cNvPr id="5" name="Содержимое 4" descr="WhatsApp Image 2024-02-06 at 12.26.45.jpeg"/>
          <p:cNvPicPr>
            <a:picLocks noGrp="1" noChangeAspect="1"/>
          </p:cNvPicPr>
          <p:nvPr>
            <p:ph sz="half" idx="1"/>
          </p:nvPr>
        </p:nvPicPr>
        <p:blipFill>
          <a:blip r:embed="rId2"/>
          <a:stretch>
            <a:fillRect/>
          </a:stretch>
        </p:blipFill>
        <p:spPr>
          <a:xfrm>
            <a:off x="1619672" y="1880828"/>
            <a:ext cx="5544616" cy="3941824"/>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WhatsApp Image 2024-02-06 at 12.26.45 (1).jpe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101042" cy="1152128"/>
          </a:xfrm>
        </p:spPr>
        <p:style>
          <a:lnRef idx="1">
            <a:schemeClr val="accent4"/>
          </a:lnRef>
          <a:fillRef idx="2">
            <a:schemeClr val="accent4"/>
          </a:fillRef>
          <a:effectRef idx="1">
            <a:schemeClr val="accent4"/>
          </a:effectRef>
          <a:fontRef idx="minor">
            <a:schemeClr val="dk1"/>
          </a:fontRef>
        </p:style>
        <p:txBody>
          <a:bodyPr/>
          <a:lstStyle/>
          <a:p>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Абдрахманова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Гүлжахан</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Сабақтың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тақырыбы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Текст 2"/>
          <p:cNvSpPr>
            <a:spLocks noGrp="1"/>
          </p:cNvSpPr>
          <p:nvPr>
            <p:ph type="body" idx="2"/>
          </p:nvPr>
        </p:nvSpPr>
        <p:spPr/>
        <p:txBody>
          <a:bodyPr>
            <a:normAutofit fontScale="92500"/>
          </a:bodyPr>
          <a:lstStyle/>
          <a:p>
            <a:r>
              <a:rPr lang="kk-KZ" sz="2000" dirty="0" smtClean="0"/>
              <a:t>  Сабақтың мақсаты оқу мақсатына сәйкес жасалған. «Ой қозғау» әдісін қолдану арқылы өткен сабаққа шолу жасалынды.</a:t>
            </a:r>
          </a:p>
          <a:p>
            <a:r>
              <a:rPr lang="kk-KZ" sz="2000" dirty="0"/>
              <a:t> </a:t>
            </a:r>
            <a:r>
              <a:rPr lang="kk-KZ" sz="2000" dirty="0" smtClean="0"/>
              <a:t>  «Ой шақыру» әдісі арқылы жаңа сабақты түсіндірді.Оқулықпен жұмыс. «Зымыран» әдісі арқылы жылдам оқу машықтарын дамытты.</a:t>
            </a:r>
          </a:p>
          <a:p>
            <a:r>
              <a:rPr lang="kk-KZ" sz="2000" dirty="0"/>
              <a:t> </a:t>
            </a:r>
            <a:r>
              <a:rPr lang="kk-KZ" sz="2000" dirty="0" smtClean="0"/>
              <a:t>  «Бесбармақ» әдісі арқылы мақтап мадақтап  бағалады.</a:t>
            </a:r>
            <a:endParaRPr lang="ru-RU" sz="2000" dirty="0"/>
          </a:p>
        </p:txBody>
      </p:sp>
      <p:pic>
        <p:nvPicPr>
          <p:cNvPr id="5" name="Содержимое 4" descr="WhatsApp Image 2024-02-05 at 11.57.31.jpeg"/>
          <p:cNvPicPr>
            <a:picLocks noGrp="1" noChangeAspect="1"/>
          </p:cNvPicPr>
          <p:nvPr>
            <p:ph sz="half" idx="1"/>
          </p:nvPr>
        </p:nvPicPr>
        <p:blipFill>
          <a:blip r:embed="rId2"/>
          <a:stretch>
            <a:fillRect/>
          </a:stretch>
        </p:blipFill>
        <p:spPr>
          <a:xfrm>
            <a:off x="3575050" y="2045494"/>
            <a:ext cx="5111750" cy="383381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WhatsApp Image 2024-02-05 at 11.57.31 (1).jpe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8029604" cy="1162050"/>
          </a:xfrm>
        </p:spPr>
        <p:style>
          <a:lnRef idx="1">
            <a:schemeClr val="accent4"/>
          </a:lnRef>
          <a:fillRef idx="2">
            <a:schemeClr val="accent4"/>
          </a:fillRef>
          <a:effectRef idx="1">
            <a:schemeClr val="accent4"/>
          </a:effectRef>
          <a:fontRef idx="minor">
            <a:schemeClr val="dk1"/>
          </a:fontRef>
        </p:style>
        <p:txBody>
          <a:bodyPr/>
          <a:lstStyle/>
          <a:p>
            <a:r>
              <a:rPr lang="ru-RU" dirty="0" smtClean="0">
                <a:latin typeface="Times New Roman" pitchFamily="18" charset="0"/>
                <a:cs typeface="Times New Roman" pitchFamily="18" charset="0"/>
              </a:rPr>
              <a:t> 26.01.2024 </a:t>
            </a:r>
            <a:r>
              <a:rPr lang="ru-RU" dirty="0" err="1" smtClean="0">
                <a:latin typeface="Times New Roman" pitchFamily="18" charset="0"/>
                <a:cs typeface="Times New Roman" pitchFamily="18" charset="0"/>
              </a:rPr>
              <a:t>жыл</a:t>
            </a:r>
            <a:r>
              <a:rPr lang="ru-RU" dirty="0" smtClean="0">
                <a:latin typeface="Times New Roman" pitchFamily="18" charset="0"/>
                <a:cs typeface="Times New Roman" pitchFamily="18" charset="0"/>
              </a:rPr>
              <a:t> 1 «А» </a:t>
            </a:r>
            <a:r>
              <a:rPr lang="ru-RU" dirty="0" err="1" smtClean="0">
                <a:latin typeface="Times New Roman" pitchFamily="18" charset="0"/>
                <a:cs typeface="Times New Roman" pitchFamily="18" charset="0"/>
              </a:rPr>
              <a:t>сыныпДжамалбекова</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Эльмира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Сабақтың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тақырыбы</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3" name="Текст 2"/>
          <p:cNvSpPr>
            <a:spLocks noGrp="1"/>
          </p:cNvSpPr>
          <p:nvPr>
            <p:ph type="body" idx="2"/>
          </p:nvPr>
        </p:nvSpPr>
        <p:spPr/>
        <p:txBody>
          <a:bodyPr/>
          <a:lstStyle/>
          <a:p>
            <a:r>
              <a:rPr lang="kk-KZ" dirty="0" smtClean="0"/>
              <a:t>        Сабақтың мақсаты оқу мақсатына сәйкес жасалынған</a:t>
            </a:r>
          </a:p>
          <a:p>
            <a:r>
              <a:rPr lang="kk-KZ" dirty="0"/>
              <a:t> </a:t>
            </a:r>
            <a:r>
              <a:rPr lang="kk-KZ" dirty="0" smtClean="0"/>
              <a:t>«Ашық микрафон» әдісін қолдана отырып Мемлекеттік Рәміздерді еске түсіріп өтті.</a:t>
            </a:r>
          </a:p>
          <a:p>
            <a:r>
              <a:rPr lang="kk-KZ" dirty="0"/>
              <a:t> </a:t>
            </a:r>
            <a:r>
              <a:rPr lang="kk-KZ" dirty="0" smtClean="0"/>
              <a:t>   Оқулықпен жұмыс. Тізбектеп жылдам,түсініп оқу дағдыларын қалыптастырды.</a:t>
            </a:r>
          </a:p>
          <a:p>
            <a:r>
              <a:rPr lang="kk-KZ" dirty="0"/>
              <a:t> </a:t>
            </a:r>
            <a:r>
              <a:rPr lang="kk-KZ" dirty="0" smtClean="0"/>
              <a:t>   Дәптермен жұмыс. Қатесіз,көркем,әдемі жазуларына көңіл бөлінді. «Сәйкестендіру»әдісі арқылы жұп дауыстыларды ажыратып атай білді.</a:t>
            </a:r>
          </a:p>
          <a:p>
            <a:r>
              <a:rPr lang="kk-KZ" dirty="0"/>
              <a:t> </a:t>
            </a:r>
            <a:r>
              <a:rPr lang="kk-KZ" dirty="0" smtClean="0"/>
              <a:t>  Сабақтың соңында жақсы белсене қатысқан оқушыларды мақтап мадақтап сабақты аяқтады.</a:t>
            </a:r>
            <a:endParaRPr lang="ru-RU" dirty="0"/>
          </a:p>
        </p:txBody>
      </p:sp>
      <p:pic>
        <p:nvPicPr>
          <p:cNvPr id="5" name="Содержимое 4" descr="WhatsApp Image 2024-02-05 at 11.55.20 (1).jpeg"/>
          <p:cNvPicPr>
            <a:picLocks noGrp="1" noChangeAspect="1"/>
          </p:cNvPicPr>
          <p:nvPr>
            <p:ph sz="half" idx="1"/>
          </p:nvPr>
        </p:nvPicPr>
        <p:blipFill>
          <a:blip r:embed="rId2"/>
          <a:stretch>
            <a:fillRect/>
          </a:stretch>
        </p:blipFill>
        <p:spPr>
          <a:xfrm>
            <a:off x="3324211" y="1857364"/>
            <a:ext cx="5810289" cy="4357717"/>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WhatsApp Image 2024-02-05 at 11.55.20.jpeg"/>
          <p:cNvPicPr>
            <a:picLocks noChangeAspect="1"/>
          </p:cNvPicPr>
          <p:nvPr/>
        </p:nvPicPr>
        <p:blipFill>
          <a:blip r:embed="rId2"/>
          <a:stretch>
            <a:fillRect/>
          </a:stretch>
        </p:blipFill>
        <p:spPr>
          <a:xfrm>
            <a:off x="2000250" y="0"/>
            <a:ext cx="51435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WhatsApp Image 2024-02-05 at 11.54.28.jpeg"/>
          <p:cNvPicPr>
            <a:picLocks noGrp="1" noChangeAspect="1"/>
          </p:cNvPicPr>
          <p:nvPr>
            <p:ph sz="half" idx="1"/>
          </p:nvPr>
        </p:nvPicPr>
        <p:blipFill>
          <a:blip r:embed="rId2"/>
          <a:srcRect l="2151" t="2151" r="1791" b="3225"/>
          <a:stretch>
            <a:fillRect/>
          </a:stretch>
        </p:blipFill>
        <p:spPr>
          <a:xfrm>
            <a:off x="2051393" y="75679"/>
            <a:ext cx="5163813" cy="6782321"/>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512168"/>
          </a:xfrm>
        </p:spPr>
        <p:txBody>
          <a:bodyPr>
            <a:normAutofit fontScale="90000"/>
          </a:bodyPr>
          <a:lstStyle/>
          <a:p>
            <a:pPr algn="ctr"/>
            <a:r>
              <a:rPr lang="kk-KZ" sz="4000" dirty="0" smtClean="0"/>
              <a:t/>
            </a:r>
            <a:br>
              <a:rPr lang="kk-KZ" sz="4000" dirty="0" smtClean="0"/>
            </a:br>
            <a:r>
              <a:rPr lang="kk-KZ" sz="4000" dirty="0" smtClean="0"/>
              <a:t>Әдебиеттік оқу пәні «Тілім менің тірегім» онкүндігінің жабылу салтанаты</a:t>
            </a:r>
            <a:br>
              <a:rPr lang="kk-KZ" sz="4000" dirty="0" smtClean="0"/>
            </a:br>
            <a:r>
              <a:rPr lang="kk-KZ" sz="4000" dirty="0"/>
              <a:t>26.01.2024 жыл</a:t>
            </a:r>
            <a:endParaRPr lang="ru-RU" sz="4000" dirty="0"/>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endParaRPr lang="ru-RU" dirty="0"/>
          </a:p>
        </p:txBody>
      </p:sp>
      <p:pic>
        <p:nvPicPr>
          <p:cNvPr id="1026" name="Picture 2" descr="C:\Users\User\Downloads\WhatsApp Image 2024-02-19 at 15.30.52 (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3960439" cy="46805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ownloads\WhatsApp Image 2024-02-19 at 15.30.52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916832"/>
            <a:ext cx="4307905"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2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WhatsApp Image 2024-02-05 at 11.54.26.jpeg"/>
          <p:cNvPicPr>
            <a:picLocks noGrp="1" noChangeAspect="1"/>
          </p:cNvPicPr>
          <p:nvPr>
            <p:ph sz="half" idx="1"/>
          </p:nvPr>
        </p:nvPicPr>
        <p:blipFill>
          <a:blip r:embed="rId2"/>
          <a:stretch>
            <a:fillRect/>
          </a:stretch>
        </p:blipFill>
        <p:spPr>
          <a:xfrm>
            <a:off x="2071670" y="-71460"/>
            <a:ext cx="5197094" cy="692945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3028944" cy="1162050"/>
          </a:xfrm>
        </p:spPr>
        <p:style>
          <a:lnRef idx="1">
            <a:schemeClr val="accent2"/>
          </a:lnRef>
          <a:fillRef idx="2">
            <a:schemeClr val="accent2"/>
          </a:fillRef>
          <a:effectRef idx="1">
            <a:schemeClr val="accent2"/>
          </a:effectRef>
          <a:fontRef idx="minor">
            <a:schemeClr val="dk1"/>
          </a:fontRef>
        </p:style>
        <p:txBody>
          <a:bodyPr/>
          <a:lstStyle/>
          <a:p>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Оспанова</a:t>
            </a:r>
            <a:r>
              <a:rPr lang="ru-RU" dirty="0" smtClean="0">
                <a:latin typeface="Times New Roman" pitchFamily="18" charset="0"/>
                <a:cs typeface="Times New Roman" pitchFamily="18" charset="0"/>
              </a:rPr>
              <a:t> Аида</a:t>
            </a:r>
            <a:endParaRPr lang="ru-RU" dirty="0">
              <a:latin typeface="Times New Roman" pitchFamily="18" charset="0"/>
              <a:cs typeface="Times New Roman" pitchFamily="18" charset="0"/>
            </a:endParaRPr>
          </a:p>
        </p:txBody>
      </p:sp>
      <p:sp>
        <p:nvSpPr>
          <p:cNvPr id="3" name="Текст 2"/>
          <p:cNvSpPr>
            <a:spLocks noGrp="1"/>
          </p:cNvSpPr>
          <p:nvPr>
            <p:ph type="body" idx="2"/>
          </p:nvPr>
        </p:nvSpPr>
        <p:spPr>
          <a:xfrm>
            <a:off x="323528" y="1844824"/>
            <a:ext cx="3105472" cy="4403576"/>
          </a:xfrm>
        </p:spPr>
        <p:txBody>
          <a:bodyPr>
            <a:normAutofit lnSpcReduction="10000"/>
          </a:bodyPr>
          <a:lstStyle/>
          <a:p>
            <a:r>
              <a:rPr lang="kk-KZ" sz="2000" dirty="0" smtClean="0">
                <a:latin typeface="Times New Roman" pitchFamily="18" charset="0"/>
                <a:cs typeface="Times New Roman" pitchFamily="18" charset="0"/>
              </a:rPr>
              <a:t>  2 «Г» сынып Әдебиеттік оқу Тақырыбы: Тазалықты сүйемін</a:t>
            </a:r>
          </a:p>
          <a:p>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Жаңа сабақты «Пазл»әдісін қолдану арқылы жаңа сабақтың тақырыбын ашты. «Ой қозғау» әдісі арқылы ойлау дағдысының деңгейлерін қолданды.Сабақ барысында оқушылармен ұжыммен,топпен,жеке жұмыстар жүргізілді.Балдық жүйемен бағаланды.</a:t>
            </a:r>
            <a:endParaRPr lang="ru-RU" sz="2000" dirty="0">
              <a:latin typeface="Times New Roman" pitchFamily="18" charset="0"/>
              <a:cs typeface="Times New Roman" pitchFamily="18" charset="0"/>
            </a:endParaRPr>
          </a:p>
        </p:txBody>
      </p:sp>
      <p:pic>
        <p:nvPicPr>
          <p:cNvPr id="5" name="Содержимое 4" descr="WhatsApp Image 2024-02-05 at 11.50.25 (1).jpeg"/>
          <p:cNvPicPr>
            <a:picLocks noGrp="1" noChangeAspect="1"/>
          </p:cNvPicPr>
          <p:nvPr>
            <p:ph sz="half" idx="1"/>
          </p:nvPr>
        </p:nvPicPr>
        <p:blipFill>
          <a:blip r:embed="rId2"/>
          <a:stretch>
            <a:fillRect/>
          </a:stretch>
        </p:blipFill>
        <p:spPr>
          <a:xfrm>
            <a:off x="3851920" y="1988840"/>
            <a:ext cx="5111750" cy="383381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WhatsApp Image 2024-02-05 at 11.50.25.jpe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60648"/>
            <a:ext cx="7889530" cy="1130002"/>
          </a:xfrm>
        </p:spPr>
        <p:style>
          <a:lnRef idx="1">
            <a:schemeClr val="accent2"/>
          </a:lnRef>
          <a:fillRef idx="2">
            <a:schemeClr val="accent2"/>
          </a:fillRef>
          <a:effectRef idx="1">
            <a:schemeClr val="accent2"/>
          </a:effectRef>
          <a:fontRef idx="minor">
            <a:schemeClr val="dk1"/>
          </a:fontRef>
        </p:style>
        <p:txBody>
          <a:bodyPr/>
          <a:lstStyle/>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2 «А» </a:t>
            </a:r>
            <a:r>
              <a:rPr lang="ru-RU" dirty="0" err="1" smtClean="0">
                <a:latin typeface="Times New Roman" pitchFamily="18" charset="0"/>
                <a:cs typeface="Times New Roman" pitchFamily="18" charset="0"/>
              </a:rPr>
              <a:t>сыныбы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Қалымбетова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Гульмира</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Әдебиеттік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оқу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Тақырыбы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Кірқоймас</a:t>
            </a:r>
            <a:r>
              <a:rPr lang="ru-RU" dirty="0" smtClean="0">
                <a:latin typeface="Times New Roman" pitchFamily="18" charset="0"/>
                <a:cs typeface="Times New Roman" pitchFamily="18" charset="0"/>
              </a:rPr>
              <a:t> 8.01.2024 </a:t>
            </a:r>
            <a:r>
              <a:rPr lang="ru-RU" dirty="0" err="1" smtClean="0">
                <a:latin typeface="Times New Roman" pitchFamily="18" charset="0"/>
                <a:cs typeface="Times New Roman" pitchFamily="18" charset="0"/>
              </a:rPr>
              <a:t>жыл</a:t>
            </a:r>
            <a:endParaRPr lang="ru-RU" dirty="0">
              <a:latin typeface="Times New Roman" pitchFamily="18" charset="0"/>
              <a:cs typeface="Times New Roman" pitchFamily="18" charset="0"/>
            </a:endParaRPr>
          </a:p>
        </p:txBody>
      </p:sp>
      <p:sp>
        <p:nvSpPr>
          <p:cNvPr id="3" name="Текст 2"/>
          <p:cNvSpPr>
            <a:spLocks noGrp="1"/>
          </p:cNvSpPr>
          <p:nvPr>
            <p:ph type="body" idx="2"/>
          </p:nvPr>
        </p:nvSpPr>
        <p:spPr/>
        <p:txBody>
          <a:bodyPr>
            <a:normAutofit lnSpcReduction="10000"/>
          </a:bodyPr>
          <a:lstStyle/>
          <a:p>
            <a:r>
              <a:rPr lang="en-US" dirty="0"/>
              <a:t> </a:t>
            </a:r>
            <a:r>
              <a:rPr lang="en-US" dirty="0" smtClean="0"/>
              <a:t>  </a:t>
            </a:r>
            <a:r>
              <a:rPr lang="kk-KZ" dirty="0" smtClean="0"/>
              <a:t>Сабақтың мақсаты оқу мақсатына сәйкес жасалынған «Кім жылдам ?» әдісін қолдана отырып үй тапсырмасын сұрап өтті. Сыныпты топқа бөлді. «Ойлан тап » әдісі  арқылы жұмбақтар жасырып ойлау дағдысының білу деңгейіне жеткізді. Графа проектор арқылы  «Кірқоймас» мультфилмін көрсете отырып, балаларды тазалыққа үйретті.Тазалыққа байланысты сәйкестендіру тест өткізіп, ойлау,есте сақтау қабілеттерін арттырды.Өлеңдегі негізгі ойды білдіретін сөздерді «Білгенге маржан» әдісі арқылы </a:t>
            </a:r>
          </a:p>
          <a:p>
            <a:r>
              <a:rPr lang="kk-KZ" dirty="0"/>
              <a:t> </a:t>
            </a:r>
            <a:r>
              <a:rPr lang="kk-KZ" dirty="0" smtClean="0"/>
              <a:t>мақал-мәтелдердің жалғасын табумен жалғастыра отырып,байланыстырып сөйлеуге дағдыландырды. «Қарлы кесек» әдісі арқылы жаңа сабақты қорытындылады.</a:t>
            </a:r>
            <a:endParaRPr lang="ru-RU" dirty="0"/>
          </a:p>
        </p:txBody>
      </p:sp>
      <p:pic>
        <p:nvPicPr>
          <p:cNvPr id="5" name="Содержимое 4" descr="WhatsApp Image 2024-02-05 at 11.58.54.jpeg"/>
          <p:cNvPicPr>
            <a:picLocks noGrp="1" noChangeAspect="1"/>
          </p:cNvPicPr>
          <p:nvPr>
            <p:ph sz="half" idx="1"/>
          </p:nvPr>
        </p:nvPicPr>
        <p:blipFill>
          <a:blip r:embed="rId2"/>
          <a:stretch>
            <a:fillRect/>
          </a:stretch>
        </p:blipFill>
        <p:spPr>
          <a:xfrm>
            <a:off x="3844925" y="1676400"/>
            <a:ext cx="4572000" cy="4572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WhatsApp Image 2024-02-05 at 11.58.55.jpeg"/>
          <p:cNvPicPr>
            <a:picLocks noChangeAspect="1"/>
          </p:cNvPicPr>
          <p:nvPr/>
        </p:nvPicPr>
        <p:blipFill>
          <a:blip r:embed="rId2"/>
          <a:stretch>
            <a:fillRect/>
          </a:stretch>
        </p:blipFill>
        <p:spPr>
          <a:xfrm>
            <a:off x="-13520" y="836712"/>
            <a:ext cx="4857784" cy="4857784"/>
          </a:xfrm>
          <a:prstGeom prst="rect">
            <a:avLst/>
          </a:prstGeom>
        </p:spPr>
      </p:pic>
      <p:pic>
        <p:nvPicPr>
          <p:cNvPr id="3" name="Рисунок 2" descr="WhatsApp Image 2024-02-05 at 11.58.56.jpeg"/>
          <p:cNvPicPr>
            <a:picLocks noChangeAspect="1"/>
          </p:cNvPicPr>
          <p:nvPr/>
        </p:nvPicPr>
        <p:blipFill>
          <a:blip r:embed="rId3"/>
          <a:srcRect t="2083" b="4166"/>
          <a:stretch>
            <a:fillRect/>
          </a:stretch>
        </p:blipFill>
        <p:spPr>
          <a:xfrm>
            <a:off x="4948833" y="428580"/>
            <a:ext cx="4195167" cy="64294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7999784" cy="1325506"/>
          </a:xfrm>
        </p:spPr>
        <p:style>
          <a:lnRef idx="1">
            <a:schemeClr val="accent2"/>
          </a:lnRef>
          <a:fillRef idx="2">
            <a:schemeClr val="accent2"/>
          </a:fillRef>
          <a:effectRef idx="1">
            <a:schemeClr val="accent2"/>
          </a:effectRef>
          <a:fontRef idx="minor">
            <a:schemeClr val="dk1"/>
          </a:fontRef>
        </p:style>
        <p:txBody>
          <a:bodyPr/>
          <a:lstStyle/>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22.01.2024 </a:t>
            </a:r>
            <a:r>
              <a:rPr lang="ru-RU" dirty="0" err="1" smtClean="0">
                <a:latin typeface="Times New Roman" pitchFamily="18" charset="0"/>
                <a:cs typeface="Times New Roman" pitchFamily="18" charset="0"/>
              </a:rPr>
              <a:t>жыл</a:t>
            </a:r>
            <a:r>
              <a:rPr lang="ru-RU" dirty="0" smtClean="0">
                <a:latin typeface="Times New Roman" pitchFamily="18" charset="0"/>
                <a:cs typeface="Times New Roman" pitchFamily="18" charset="0"/>
              </a:rPr>
              <a:t> 2 «Б» </a:t>
            </a:r>
            <a:r>
              <a:rPr lang="ru-RU" dirty="0" err="1" smtClean="0">
                <a:latin typeface="Times New Roman" pitchFamily="18" charset="0"/>
                <a:cs typeface="Times New Roman" pitchFamily="18" charset="0"/>
              </a:rPr>
              <a:t>сынып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Әдебиеттік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оқу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Тақырыбы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Бекзат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Мұғалімі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Қалшораева</a:t>
            </a:r>
            <a:r>
              <a:rPr lang="ru-RU" dirty="0" smtClean="0">
                <a:latin typeface="Times New Roman" pitchFamily="18" charset="0"/>
                <a:cs typeface="Times New Roman" pitchFamily="18" charset="0"/>
              </a:rPr>
              <a:t> Баян</a:t>
            </a:r>
            <a:endParaRPr lang="ru-RU" dirty="0">
              <a:latin typeface="Times New Roman" pitchFamily="18" charset="0"/>
              <a:cs typeface="Times New Roman" pitchFamily="18" charset="0"/>
            </a:endParaRPr>
          </a:p>
        </p:txBody>
      </p:sp>
      <p:sp>
        <p:nvSpPr>
          <p:cNvPr id="3" name="Текст 2"/>
          <p:cNvSpPr>
            <a:spLocks noGrp="1"/>
          </p:cNvSpPr>
          <p:nvPr>
            <p:ph type="body" idx="2"/>
          </p:nvPr>
        </p:nvSpPr>
        <p:spPr/>
        <p:txBody>
          <a:bodyPr/>
          <a:lstStyle/>
          <a:p>
            <a:endParaRPr lang="kk-KZ" dirty="0" smtClean="0"/>
          </a:p>
          <a:p>
            <a:endParaRPr lang="kk-KZ" dirty="0"/>
          </a:p>
          <a:p>
            <a:r>
              <a:rPr lang="kk-KZ" dirty="0" smtClean="0"/>
              <a:t>   «Ой қозғау» әдісі арқылы өткенге шолу жасалды. Үй тапсырмасы сұралды. «Саған сұрақ» әдісі арқылы жаңа сабақты түсіндірді.Оқулықпен жұмыс. Ұжымдық жұмыс жүргізілді.Тізбектеп кезекпен мәтінді оқытып шықты. «Өз ойым» әдісі арқылы мазмұнын сұрап шықты. «Біліміңдң қолдан» әдісі арқылы сызбамен жұмыс жүргізілді.</a:t>
            </a:r>
          </a:p>
          <a:p>
            <a:r>
              <a:rPr lang="kk-KZ" dirty="0"/>
              <a:t> </a:t>
            </a:r>
            <a:r>
              <a:rPr lang="kk-KZ" dirty="0" smtClean="0"/>
              <a:t>   «Боскетбол» әдісі бойынша 10 балдық жүйемен оқушыларды бағалады.</a:t>
            </a:r>
            <a:endParaRPr lang="ru-RU" dirty="0"/>
          </a:p>
        </p:txBody>
      </p:sp>
      <p:pic>
        <p:nvPicPr>
          <p:cNvPr id="5" name="Содержимое 4" descr="WhatsApp Image 2024-02-05 at 12.39.15.jpeg"/>
          <p:cNvPicPr>
            <a:picLocks noGrp="1" noChangeAspect="1"/>
          </p:cNvPicPr>
          <p:nvPr>
            <p:ph sz="half" idx="1"/>
          </p:nvPr>
        </p:nvPicPr>
        <p:blipFill>
          <a:blip r:embed="rId2"/>
          <a:stretch>
            <a:fillRect/>
          </a:stretch>
        </p:blipFill>
        <p:spPr>
          <a:xfrm>
            <a:off x="3575050" y="2045493"/>
            <a:ext cx="5111750" cy="383381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WhatsApp Image 2024-02-05 at 12.39.16.jpe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826</TotalTime>
  <Words>545</Words>
  <Application>Microsoft Office PowerPoint</Application>
  <PresentationFormat>Экран (4:3)</PresentationFormat>
  <Paragraphs>36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     Әдебиеттік оқу «Тілім менің тірегім» он күндігі  </vt:lpstr>
      <vt:lpstr>Презентация PowerPoint</vt:lpstr>
      <vt:lpstr>Презентация PowerPoint</vt:lpstr>
      <vt:lpstr>     Оспанова Аида</vt:lpstr>
      <vt:lpstr>Презентация PowerPoint</vt:lpstr>
      <vt:lpstr>             2 «А» сыныбы Қалымбетова Гульмира   Әдебиеттік оқу Тақырыбы: Кірқоймас 8.01.2024 жыл</vt:lpstr>
      <vt:lpstr>Презентация PowerPoint</vt:lpstr>
      <vt:lpstr>       22.01.2024 жыл 2 «Б» сынып   Әдебиеттік оқу                               Тақырыбы: Бекзат  Мұғалімі: Қалшораева Баян</vt:lpstr>
      <vt:lpstr>Презентация PowerPoint</vt:lpstr>
      <vt:lpstr>     22.01.23024 жыл.3«А» сыныбы  Әдебиеттік оқу      Тақырыбы: Ән өнері  МұғаліміТастанбекова Айгерім </vt:lpstr>
      <vt:lpstr>Презентация PowerPoint</vt:lpstr>
      <vt:lpstr>     24.01.2024 жыл 1 «Г» сыныбы Ана тілі Мақымова Жансауле         Сабақтың тақырыбы:  Жуан және жіңішке дауыстылар.Отан</vt:lpstr>
      <vt:lpstr>Презентация PowerPoint</vt:lpstr>
      <vt:lpstr>24.01.2024 жыл 2 «А» сынып Жақсылыкова Мунира  Сабақтың тақырыбы:Шынықсын денеміз</vt:lpstr>
      <vt:lpstr>Презентация PowerPoint</vt:lpstr>
      <vt:lpstr>  Абдрахманова Гүлжахан  Сабақтың тақырыбы:</vt:lpstr>
      <vt:lpstr>Презентация PowerPoint</vt:lpstr>
      <vt:lpstr> 26.01.2024 жыл 1 «А» сыныпДжамалбекова Эльмира  Сабақтың тақырыбы: </vt:lpstr>
      <vt:lpstr>Презентация PowerPoint</vt:lpstr>
      <vt:lpstr> Әдебиеттік оқу пәні «Тілім менің тірегім» онкүндігінің жабылу салтанаты 26.01.2024 жыл</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«Тілім менің-тірегім»</dc:title>
  <dc:creator>компьютер 1</dc:creator>
  <cp:lastModifiedBy>User</cp:lastModifiedBy>
  <cp:revision>28</cp:revision>
  <dcterms:created xsi:type="dcterms:W3CDTF">2024-02-05T06:09:52Z</dcterms:created>
  <dcterms:modified xsi:type="dcterms:W3CDTF">2024-02-19T09:52:17Z</dcterms:modified>
</cp:coreProperties>
</file>